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Montserrat"/>
      <p:regular r:id="rId40"/>
      <p:bold r:id="rId41"/>
      <p:italic r:id="rId42"/>
      <p:boldItalic r:id="rId43"/>
    </p:embeddedFont>
    <p:embeddedFont>
      <p:font typeface="Lat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8" roundtripDataSignature="AMtx7mic3Jsb6CxFRLSuGF+KVoPmYzyJ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regular.fntdata"/><Relationship Id="rId20" Type="http://schemas.openxmlformats.org/officeDocument/2006/relationships/slide" Target="slides/slide15.xml"/><Relationship Id="rId42" Type="http://schemas.openxmlformats.org/officeDocument/2006/relationships/font" Target="fonts/Montserrat-italic.fntdata"/><Relationship Id="rId41" Type="http://schemas.openxmlformats.org/officeDocument/2006/relationships/font" Target="fonts/Montserrat-bold.fntdata"/><Relationship Id="rId22" Type="http://schemas.openxmlformats.org/officeDocument/2006/relationships/slide" Target="slides/slide17.xml"/><Relationship Id="rId44" Type="http://schemas.openxmlformats.org/officeDocument/2006/relationships/font" Target="fonts/Lato-regular.fntdata"/><Relationship Id="rId21" Type="http://schemas.openxmlformats.org/officeDocument/2006/relationships/slide" Target="slides/slide16.xml"/><Relationship Id="rId43" Type="http://schemas.openxmlformats.org/officeDocument/2006/relationships/font" Target="fonts/Montserrat-boldItalic.fntdata"/><Relationship Id="rId24" Type="http://schemas.openxmlformats.org/officeDocument/2006/relationships/slide" Target="slides/slide19.xml"/><Relationship Id="rId46" Type="http://schemas.openxmlformats.org/officeDocument/2006/relationships/font" Target="fonts/Lato-italic.fntdata"/><Relationship Id="rId23" Type="http://schemas.openxmlformats.org/officeDocument/2006/relationships/slide" Target="slides/slide18.xml"/><Relationship Id="rId45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customschemas.google.com/relationships/presentationmetadata" Target="metadata"/><Relationship Id="rId25" Type="http://schemas.openxmlformats.org/officeDocument/2006/relationships/slide" Target="slides/slide20.xml"/><Relationship Id="rId47" Type="http://schemas.openxmlformats.org/officeDocument/2006/relationships/font" Target="fonts/Lato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i="1"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Se descartaron otros tipos de antenas por su banda de trabajo, recordar la antena espiralada que tenía un Q muy alto pero no para trabajar en banda X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fba8f4696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fba8f4696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Se descartaron otros tipos de antenas por su banda de trabajo, recordar la antena espiralada que tenía un Q muy alto pero no para trabajar en banda X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ba8f4696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fba8f4696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Se descartaron otros tipos de antenas por su banda de trabajo, recordar la antena espiralada que tenía un Q muy alto pero no para trabajar en banda X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fba8f4696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fba8f4696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Se descartaron otros tipos de antenas por su banda de trabajo, recordar la antena espiralada que tenía un Q muy alto pero no para trabajar en banda X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ba8f46966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fba8f46966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fba8f46966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fba8f46966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fba8f4696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fba8f4696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Se descartaron otros tipos de antenas por su banda de trabajo, recordar la antena espiralada que tenía un Q muy alto pero no para trabajar en banda X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fba8f4696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fba8f4696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fba8f46966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fba8f46966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fba8f46966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fba8f46966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02523142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102523142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025231428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g1025231428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025231428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g1025231428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025231428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g1025231428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0252314288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g1025231428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025231428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g1025231428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0252314288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g1025231428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0252314288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g10252314288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0252314288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g1025231428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fba8f4696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4" name="Google Shape;454;gfba8f4696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i="1"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fba8f4696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gfba8f4696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i="1"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i="1"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partir de las simulaciones de la antena piramidal llegamos a la conclusión de que no iba a alcanzar esa topología para lograr los requerimientos técnicos acudimos a cambiar la forma del perfil de la antena, para ello nos basamos en lo investigado (Ver paper) y diseñamos una antena con un adaptador que empieza como si fuera una horn piramidal y luego el perfil se hace exponencial. De esa forma se puede conseguir una antena más pequeña que cumpla los requerimientos esperados.</a:t>
            </a:r>
            <a:endParaRPr i="1"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i="1"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i="1"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e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Basado en el adaptador de ejemplo de la web de openEMS, cambiando frecuencia de trabajo</a:t>
            </a:r>
            <a:endParaRPr i="1"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35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35"/>
          <p:cNvPicPr preferRelativeResize="0"/>
          <p:nvPr/>
        </p:nvPicPr>
        <p:blipFill rotWithShape="1">
          <a:blip r:embed="rId3">
            <a:alphaModFix amt="31000"/>
          </a:blip>
          <a:srcRect b="11296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35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35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" name="Google Shape;15;p35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5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4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4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4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" name="Google Shape;140;p44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41" name="Google Shape;141;p4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" name="Google Shape;143;p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4" name="Google Shape;144;p44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5" name="Google Shape;145;p4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6" name="Google Shape;146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4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4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4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2" name="Google Shape;152;p45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53" name="Google Shape;153;p45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45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45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45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4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45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45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45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45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45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45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45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45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45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4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45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45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45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" name="Google Shape;171;p45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4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4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4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8" name="Google Shape;178;p46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79" name="Google Shape;179;p4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4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" name="Google Shape;181;p46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2" name="Google Shape;182;p46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3" name="Google Shape;183;p46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4" name="Google Shape;184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47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87" name="Google Shape;187;p47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47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" name="Google Shape;189;p47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90" name="Google Shape;19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91" name="Google Shape;191;p4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4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4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4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48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7" name="Google Shape;197;p48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4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48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4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48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48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48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4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48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48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48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4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48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4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48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48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48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4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5" name="Google Shape;215;p48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16" name="Google Shape;216;p48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17" name="Google Shape;217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8" name="Google Shape;218;p4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4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3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6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6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3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36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3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6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6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36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3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6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3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" name="Google Shape;3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8" name="Google Shape;38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3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3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3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" name="Google Shape;44;p37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45" name="Google Shape;45;p3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3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" name="Google Shape;47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3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51" name="Google Shape;51;p38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4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52" name="Google Shape;52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38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4" name="Google Shape;5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5" name="Google Shape;55;p38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38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38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38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" name="Google Shape;59;p38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60" name="Google Shape;60;p3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3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3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3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3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" name="Google Shape;67;p39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68" name="Google Shape;68;p3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3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" name="Google Shape;70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" name="Google Shape;7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0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4" name="Google Shape;74;p40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40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" name="Google Shape;76;p4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4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" name="Google Shape;80;p40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81" name="Google Shape;81;p4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4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" name="Google Shape;83;p40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4" name="Google Shape;8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4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4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4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" name="Google Shape;90;p41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91" name="Google Shape;91;p4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4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" name="Google Shape;93;p41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" name="Google Shape;94;p41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5" name="Google Shape;95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42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98" name="Google Shape;98;p42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4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42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42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42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4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42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4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42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42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42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4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42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42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42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4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42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4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" name="Google Shape;116;p42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8" name="Google Shape;118;p4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4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4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3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4" name="Google Shape;124;p43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4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4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4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4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" name="Google Shape;129;p43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30" name="Google Shape;130;p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4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43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3" name="Google Shape;133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4" name="Google Shape;134;p43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Relationship Id="rId4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Relationship Id="rId4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Relationship Id="rId5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image" Target="../media/image32.png"/><Relationship Id="rId5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0.png"/><Relationship Id="rId4" Type="http://schemas.openxmlformats.org/officeDocument/2006/relationships/image" Target="../media/image44.png"/><Relationship Id="rId5" Type="http://schemas.openxmlformats.org/officeDocument/2006/relationships/image" Target="../media/image40.png"/><Relationship Id="rId6" Type="http://schemas.openxmlformats.org/officeDocument/2006/relationships/image" Target="../media/image4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"/>
              <a:t>Diseño, simulación y construcción de antena banda X</a:t>
            </a:r>
            <a:endParaRPr/>
          </a:p>
        </p:txBody>
      </p:sp>
      <p:sp>
        <p:nvSpPr>
          <p:cNvPr id="229" name="Google Shape;229;p1"/>
          <p:cNvSpPr txBox="1"/>
          <p:nvPr>
            <p:ph idx="1" type="subTitle"/>
          </p:nvPr>
        </p:nvSpPr>
        <p:spPr>
          <a:xfrm>
            <a:off x="5083950" y="3564625"/>
            <a:ext cx="39894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/>
              <a:t>Grupo 2: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Char char="➢"/>
            </a:pPr>
            <a:r>
              <a:rPr lang="es"/>
              <a:t>Tiago Monteiro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s"/>
              <a:t>Federico Tucci (Hasta primer cuatrimestre)</a:t>
            </a:r>
            <a:endParaRPr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s"/>
              <a:t>Federico Gercensztein (Hasta primer cuatrimestre</a:t>
            </a:r>
            <a:r>
              <a:rPr lang="es"/>
              <a:t>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Programa desarrollado - Modo de uso</a:t>
            </a:r>
            <a:endParaRPr/>
          </a:p>
        </p:txBody>
      </p:sp>
      <p:pic>
        <p:nvPicPr>
          <p:cNvPr id="294" name="Google Shape;29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8225" y="1307850"/>
            <a:ext cx="2248175" cy="366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"/>
          <p:cNvSpPr txBox="1"/>
          <p:nvPr/>
        </p:nvSpPr>
        <p:spPr>
          <a:xfrm>
            <a:off x="661300" y="1511550"/>
            <a:ext cx="5217000" cy="26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AutoNum type="arabicPeriod"/>
            </a:pPr>
            <a:r>
              <a:rPr lang="e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MagicScript.m contiene la </a:t>
            </a:r>
            <a:r>
              <a:rPr lang="e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declaración</a:t>
            </a:r>
            <a:r>
              <a:rPr lang="e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de todas las variables de la antena y el adaptador.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AutoNum type="arabicPeriod"/>
            </a:pPr>
            <a:r>
              <a:rPr lang="e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En src/ se guardan el resto de los archivos del programa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AutoNum type="arabicPeriod"/>
            </a:pPr>
            <a:r>
              <a:rPr lang="e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En el directorio outputs/ se almacenan las imágenes y archivos de salida 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Programa desarrollado - Funcionalidades</a:t>
            </a:r>
            <a:endParaRPr/>
          </a:p>
        </p:txBody>
      </p:sp>
      <p:pic>
        <p:nvPicPr>
          <p:cNvPr id="301" name="Google Shape;30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9500" y="1081200"/>
            <a:ext cx="5719599" cy="39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"/>
          <p:cNvSpPr txBox="1"/>
          <p:nvPr/>
        </p:nvSpPr>
        <p:spPr>
          <a:xfrm>
            <a:off x="482850" y="1595525"/>
            <a:ext cx="60462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Perfiles</a:t>
            </a:r>
            <a:r>
              <a:rPr lang="e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AutoNum type="arabicPeriod"/>
            </a:pPr>
            <a:r>
              <a:rPr lang="e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Lineal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AutoNum type="arabicPeriod"/>
            </a:pPr>
            <a:r>
              <a:rPr lang="e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Tangencial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AutoNum type="arabicPeriod"/>
            </a:pPr>
            <a:r>
              <a:rPr lang="e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Exponencial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AutoNum type="arabicPeriod"/>
            </a:pPr>
            <a:r>
              <a:rPr lang="e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Lineal en dos partes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ba8f46966_0_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Programa desarrollado - Funcionalidades</a:t>
            </a:r>
            <a:endParaRPr/>
          </a:p>
        </p:txBody>
      </p:sp>
      <p:pic>
        <p:nvPicPr>
          <p:cNvPr id="308" name="Google Shape;308;gfba8f46966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000" y="1150375"/>
            <a:ext cx="1984492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gfba8f46966_0_39"/>
          <p:cNvSpPr txBox="1"/>
          <p:nvPr/>
        </p:nvSpPr>
        <p:spPr>
          <a:xfrm>
            <a:off x="4656125" y="3065150"/>
            <a:ext cx="2834100" cy="10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highlight>
                  <a:schemeClr val="dk1"/>
                </a:highlight>
              </a:rPr>
              <a:t>slot   = corr_step * delta</a:t>
            </a:r>
            <a:endParaRPr sz="16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highlight>
                  <a:schemeClr val="dk1"/>
                </a:highlight>
              </a:rPr>
              <a:t>width  = corr_step * (1-delta)</a:t>
            </a:r>
            <a:endParaRPr sz="16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fba8f46966_0_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Programa desarrollado - Funcionalidades</a:t>
            </a:r>
            <a:endParaRPr/>
          </a:p>
        </p:txBody>
      </p:sp>
      <p:pic>
        <p:nvPicPr>
          <p:cNvPr id="315" name="Google Shape;315;gfba8f46966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825" y="1307850"/>
            <a:ext cx="3758010" cy="353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fba8f46966_0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4685" y="1307850"/>
            <a:ext cx="3994338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fba8f46966_0_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Programa desarrollado - Funcionalidades</a:t>
            </a:r>
            <a:endParaRPr/>
          </a:p>
        </p:txBody>
      </p:sp>
      <p:pic>
        <p:nvPicPr>
          <p:cNvPr id="322" name="Google Shape;322;gfba8f46966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4961699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fba8f46966_0_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6499" y="1460250"/>
            <a:ext cx="3725100" cy="2368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fba8f46966_0_87"/>
          <p:cNvSpPr txBox="1"/>
          <p:nvPr>
            <p:ph type="title"/>
          </p:nvPr>
        </p:nvSpPr>
        <p:spPr>
          <a:xfrm>
            <a:off x="1308000" y="19430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Antenas y adaptadores obtenidos - Variación frente a los parámetros (barrido delta)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29" name="Google Shape;329;gfba8f46966_0_87"/>
          <p:cNvSpPr txBox="1"/>
          <p:nvPr/>
        </p:nvSpPr>
        <p:spPr>
          <a:xfrm>
            <a:off x="83975" y="1774000"/>
            <a:ext cx="17424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</a:t>
            </a:r>
            <a:r>
              <a:rPr b="1"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elta 10%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 aparece el efecto de "ondas superficiales lentas" por eso el diagrama de radiación no es uniforme.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S11 muy variable a lo largo de la banda, incluso con puntos en los que la antena resuena.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0" name="Google Shape;330;gfba8f46966_0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5250" y="1547775"/>
            <a:ext cx="3565400" cy="346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fba8f46966_0_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7325" y="1547775"/>
            <a:ext cx="3295026" cy="3464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fba8f46966_0_98"/>
          <p:cNvSpPr txBox="1"/>
          <p:nvPr>
            <p:ph type="title"/>
          </p:nvPr>
        </p:nvSpPr>
        <p:spPr>
          <a:xfrm>
            <a:off x="1308000" y="19430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Antenas y adaptadores obtenidos - Variación frente a los parámetros (barrido delta)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37" name="Google Shape;337;gfba8f46966_0_98"/>
          <p:cNvSpPr txBox="1"/>
          <p:nvPr/>
        </p:nvSpPr>
        <p:spPr>
          <a:xfrm>
            <a:off x="83975" y="1774000"/>
            <a:ext cx="1889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</a:t>
            </a:r>
            <a:r>
              <a:rPr b="1"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elta 80%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Mejora el diagrama de radiación dándose el mejor punto en delta = 75%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Se adopta delta de 75%</a:t>
            </a:r>
            <a:endParaRPr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8" name="Google Shape;338;gfba8f46966_0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7725" y="1573675"/>
            <a:ext cx="3527225" cy="341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fba8f46966_0_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8906" y="1573675"/>
            <a:ext cx="3333193" cy="341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fba8f46966_0_62"/>
          <p:cNvSpPr txBox="1"/>
          <p:nvPr>
            <p:ph type="title"/>
          </p:nvPr>
        </p:nvSpPr>
        <p:spPr>
          <a:xfrm>
            <a:off x="1318500" y="20480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Antenas y</a:t>
            </a:r>
            <a:r>
              <a:rPr lang="es"/>
              <a:t> adaptadores obtenidos - Variación frente a los parámetros (barrido cantidad de corrugaciones)</a:t>
            </a:r>
            <a:endParaRPr/>
          </a:p>
        </p:txBody>
      </p:sp>
      <p:pic>
        <p:nvPicPr>
          <p:cNvPr id="345" name="Google Shape;345;gfba8f46966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6513" y="1533725"/>
            <a:ext cx="3433593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fba8f46966_0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5980" y="1533725"/>
            <a:ext cx="3427488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gfba8f46966_0_62"/>
          <p:cNvSpPr txBox="1"/>
          <p:nvPr/>
        </p:nvSpPr>
        <p:spPr>
          <a:xfrm>
            <a:off x="83975" y="1732000"/>
            <a:ext cx="1752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10 corrugaciones.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Baja directividad sin lóbulos laterales.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Menor variabilidad de S11.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fba8f46966_0_70"/>
          <p:cNvSpPr txBox="1"/>
          <p:nvPr>
            <p:ph type="title"/>
          </p:nvPr>
        </p:nvSpPr>
        <p:spPr>
          <a:xfrm>
            <a:off x="1308000" y="19430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Antenas y adaptadores obtenidos - Variación frente a los parámetros (barrido cantidad de corrugaciones)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353" name="Google Shape;353;gfba8f46966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338" y="1512725"/>
            <a:ext cx="3326164" cy="353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fba8f46966_0_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6376" y="1512725"/>
            <a:ext cx="3383205" cy="3530851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gfba8f46966_0_70"/>
          <p:cNvSpPr txBox="1"/>
          <p:nvPr/>
        </p:nvSpPr>
        <p:spPr>
          <a:xfrm>
            <a:off x="83975" y="1774000"/>
            <a:ext cx="17424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55 corrugaciones.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Mayor directividad pero aparecen 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lóbulos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laterales.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Mayor variabilidad de S11.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Se adopta un </a:t>
            </a:r>
            <a:r>
              <a:rPr lang="es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número</a:t>
            </a:r>
            <a:r>
              <a:rPr lang="es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 de corrugaciones de 35</a:t>
            </a:r>
            <a:endParaRPr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fba8f46966_0_107"/>
          <p:cNvSpPr txBox="1"/>
          <p:nvPr>
            <p:ph type="title"/>
          </p:nvPr>
        </p:nvSpPr>
        <p:spPr>
          <a:xfrm>
            <a:off x="1308000" y="19430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Antenas y adaptadores obtenidos - Variación frente a los parámetros (barrido paso de corrugación)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61" name="Google Shape;361;gfba8f46966_0_107"/>
          <p:cNvSpPr txBox="1"/>
          <p:nvPr/>
        </p:nvSpPr>
        <p:spPr>
          <a:xfrm>
            <a:off x="83975" y="1774000"/>
            <a:ext cx="1931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Paso de corrugación de 6mm.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Buen diagrama de radiación. Limitación: ancho de las corrugaciones (slot).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Aceptable S11.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2" name="Google Shape;362;gfba8f46966_0_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4750" y="1610775"/>
            <a:ext cx="3564999" cy="34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fba8f46966_0_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4255" y="1610775"/>
            <a:ext cx="3295420" cy="3485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"/>
          <p:cNvSpPr txBox="1"/>
          <p:nvPr/>
        </p:nvSpPr>
        <p:spPr>
          <a:xfrm>
            <a:off x="1052550" y="313850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Índice</a:t>
            </a:r>
            <a:endParaRPr b="0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2"/>
          <p:cNvSpPr txBox="1"/>
          <p:nvPr/>
        </p:nvSpPr>
        <p:spPr>
          <a:xfrm>
            <a:off x="1052550" y="871225"/>
            <a:ext cx="4321500" cy="3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i="0" lang="es" sz="1400" u="none" cap="none" strike="noStrike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Objetivo del proyecto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i="0" lang="es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Requerimientos técnicos</a:t>
            </a:r>
            <a:endParaRPr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Estado hasta el primer cuatrimestre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Programa desarrollado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AutoNum type="arabicPeriod"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Modo de uso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AutoNum type="arabicPeriod"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Funcionalidades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AutoNum type="arabicPeriod"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Visualización de resultados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Antenas y adaptadores obtenidos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AutoNum type="arabicPeriod"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Variación frente a los parámetros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AutoNum type="arabicPeriod"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Valores </a:t>
            </a:r>
            <a:r>
              <a:rPr lang="es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por defecto </a:t>
            </a: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del programa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Problemas y </a:t>
            </a: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obstáculos enfrentados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i="0" lang="es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Referencias </a:t>
            </a:r>
            <a:endParaRPr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fba8f46966_0_116"/>
          <p:cNvSpPr txBox="1"/>
          <p:nvPr>
            <p:ph type="title"/>
          </p:nvPr>
        </p:nvSpPr>
        <p:spPr>
          <a:xfrm>
            <a:off x="1308000" y="19430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Antenas y adaptadores obtenidos - Variación frente a los parámetros (barrido paso de corrugación)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69" name="Google Shape;369;gfba8f46966_0_116"/>
          <p:cNvSpPr txBox="1"/>
          <p:nvPr/>
        </p:nvSpPr>
        <p:spPr>
          <a:xfrm>
            <a:off x="83975" y="1774000"/>
            <a:ext cx="19314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</a:t>
            </a:r>
            <a:r>
              <a:rPr b="1"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aso de corrugación de 12mm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Aparecen lobulos laterales, la antena se agranda innecesariamente.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S11 con puntos en los que hay resonancia.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Se adopta un valor de paso de 3mm (coincidente con Balanis y Fiodorov)</a:t>
            </a:r>
            <a:endParaRPr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0" name="Google Shape;370;gfba8f46966_0_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5375" y="1575700"/>
            <a:ext cx="3524551" cy="35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fba8f46966_0_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5392" y="1575700"/>
            <a:ext cx="3336708" cy="35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0252314288_0_0"/>
          <p:cNvSpPr txBox="1"/>
          <p:nvPr>
            <p:ph type="title"/>
          </p:nvPr>
        </p:nvSpPr>
        <p:spPr>
          <a:xfrm>
            <a:off x="1308000" y="19430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Antenas y adaptadores obtenidos - Variación frente a los parámetros (barrido de primer salto)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77" name="Google Shape;377;g10252314288_0_0"/>
          <p:cNvSpPr txBox="1"/>
          <p:nvPr/>
        </p:nvSpPr>
        <p:spPr>
          <a:xfrm>
            <a:off x="83975" y="1774000"/>
            <a:ext cx="1931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Primer salto de 1mm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Los valores 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más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bajos de S11 se encuentran al centro de la banda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8" name="Google Shape;378;g1025231428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7275" y="1481225"/>
            <a:ext cx="3529600" cy="360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10252314288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0400" y="1481225"/>
            <a:ext cx="3331849" cy="360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0252314288_0_9"/>
          <p:cNvSpPr txBox="1"/>
          <p:nvPr>
            <p:ph type="title"/>
          </p:nvPr>
        </p:nvSpPr>
        <p:spPr>
          <a:xfrm>
            <a:off x="1308000" y="19430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Antenas y adaptadores obtenidos - Variación frente a los parámetros (barrido de primer salto)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85" name="Google Shape;385;g10252314288_0_9"/>
          <p:cNvSpPr txBox="1"/>
          <p:nvPr/>
        </p:nvSpPr>
        <p:spPr>
          <a:xfrm>
            <a:off x="83975" y="1774000"/>
            <a:ext cx="1931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Primer salto de 5mm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Los valores más bajos de S11 se mueven hacia frecuencias 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más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bajas.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Se adopta un valor de 2mm.</a:t>
            </a:r>
            <a:endParaRPr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6" name="Google Shape;386;g10252314288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3950" y="1565175"/>
            <a:ext cx="3485849" cy="34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10252314288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5700" y="1565170"/>
            <a:ext cx="3307924" cy="3488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0252314288_0_28"/>
          <p:cNvSpPr txBox="1"/>
          <p:nvPr>
            <p:ph type="title"/>
          </p:nvPr>
        </p:nvSpPr>
        <p:spPr>
          <a:xfrm>
            <a:off x="1308000" y="19430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Antenas y adaptadores obtenidos - Variación frente a los parámetros (perfil lineal en dos partes - barrido de primer bo)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93" name="Google Shape;393;g10252314288_0_28"/>
          <p:cNvSpPr txBox="1"/>
          <p:nvPr/>
        </p:nvSpPr>
        <p:spPr>
          <a:xfrm>
            <a:off x="83975" y="1774000"/>
            <a:ext cx="1931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Primer bo de 15mm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S11 variable pero buen diagrama de radiación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4" name="Google Shape;394;g10252314288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3045" y="1543050"/>
            <a:ext cx="3404356" cy="350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10252314288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4587" y="1543051"/>
            <a:ext cx="3302275" cy="350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10252314288_0_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825" y="3655225"/>
            <a:ext cx="1884050" cy="13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0252314288_0_37"/>
          <p:cNvSpPr txBox="1"/>
          <p:nvPr>
            <p:ph type="title"/>
          </p:nvPr>
        </p:nvSpPr>
        <p:spPr>
          <a:xfrm>
            <a:off x="1308000" y="19430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Antenas y adaptadores obtenidos - Variación frente a los parámetros (perfil lineal en dos partes - barrido de primer bo)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402" name="Google Shape;402;g10252314288_0_37"/>
          <p:cNvSpPr txBox="1"/>
          <p:nvPr/>
        </p:nvSpPr>
        <p:spPr>
          <a:xfrm>
            <a:off x="83975" y="1774000"/>
            <a:ext cx="1931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Primer bo de 55mm</a:t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Inverso al anterior.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Se adopta un valor de 25mm</a:t>
            </a:r>
            <a:endParaRPr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3" name="Google Shape;403;g10252314288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25" y="3623358"/>
            <a:ext cx="1931400" cy="1372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g10252314288_0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5125" y="1527950"/>
            <a:ext cx="3477074" cy="346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g10252314288_0_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5976" y="1527944"/>
            <a:ext cx="3291050" cy="3468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0252314288_0_48"/>
          <p:cNvSpPr txBox="1"/>
          <p:nvPr>
            <p:ph type="title"/>
          </p:nvPr>
        </p:nvSpPr>
        <p:spPr>
          <a:xfrm>
            <a:off x="1308000" y="19430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Antenas y adaptadores obtenidos - Variación frente a los parámetros (distancia con el fondo)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411" name="Google Shape;411;g10252314288_0_48"/>
          <p:cNvSpPr txBox="1"/>
          <p:nvPr/>
        </p:nvSpPr>
        <p:spPr>
          <a:xfrm>
            <a:off x="83975" y="1774000"/>
            <a:ext cx="19314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menor distancia S11 tiene variaciones en toda la banda.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 estabiliza para 10mm pero en un nivel alto.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Se adopta un valor de 7mm</a:t>
            </a:r>
            <a:endParaRPr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2" name="Google Shape;412;g10252314288_0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1125" y="1774000"/>
            <a:ext cx="2587350" cy="2731974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g10252314288_0_48"/>
          <p:cNvSpPr txBox="1"/>
          <p:nvPr/>
        </p:nvSpPr>
        <p:spPr>
          <a:xfrm>
            <a:off x="3302750" y="4650125"/>
            <a:ext cx="130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 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milímetros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4" name="Google Shape;414;g10252314288_0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2375" y="1774000"/>
            <a:ext cx="2587350" cy="2746023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g10252314288_0_48"/>
          <p:cNvSpPr txBox="1"/>
          <p:nvPr/>
        </p:nvSpPr>
        <p:spPr>
          <a:xfrm>
            <a:off x="6545950" y="4650125"/>
            <a:ext cx="14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10 milímetros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0252314288_0_60"/>
          <p:cNvSpPr txBox="1"/>
          <p:nvPr>
            <p:ph type="title"/>
          </p:nvPr>
        </p:nvSpPr>
        <p:spPr>
          <a:xfrm>
            <a:off x="1308000" y="19430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Antenas y adaptadores obtenidos - Variación frente a los parámetros (profundidad del elemento radiante)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421" name="Google Shape;421;g10252314288_0_60"/>
          <p:cNvSpPr txBox="1"/>
          <p:nvPr/>
        </p:nvSpPr>
        <p:spPr>
          <a:xfrm>
            <a:off x="83975" y="1774000"/>
            <a:ext cx="1931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Se adopta un valor de 5.5mm</a:t>
            </a:r>
            <a:endParaRPr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2" name="Google Shape;422;g10252314288_0_60"/>
          <p:cNvSpPr txBox="1"/>
          <p:nvPr/>
        </p:nvSpPr>
        <p:spPr>
          <a:xfrm>
            <a:off x="3275400" y="4650125"/>
            <a:ext cx="130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4.5 milímetros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3" name="Google Shape;423;g10252314288_0_60"/>
          <p:cNvSpPr txBox="1"/>
          <p:nvPr/>
        </p:nvSpPr>
        <p:spPr>
          <a:xfrm>
            <a:off x="6545950" y="4650125"/>
            <a:ext cx="14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5.5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milímetros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4" name="Google Shape;424;g10252314288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9393" y="1774000"/>
            <a:ext cx="2556107" cy="272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g10252314288_0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7999" y="1748688"/>
            <a:ext cx="2556100" cy="2774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0252314288_0_71"/>
          <p:cNvSpPr txBox="1"/>
          <p:nvPr>
            <p:ph type="title"/>
          </p:nvPr>
        </p:nvSpPr>
        <p:spPr>
          <a:xfrm>
            <a:off x="1308000" y="19430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Antenas y adaptadores obtenidos - Variación frente a los parámetros (profundidad del dieléctrico en la guía de onda)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431" name="Google Shape;431;g10252314288_0_71"/>
          <p:cNvSpPr txBox="1"/>
          <p:nvPr/>
        </p:nvSpPr>
        <p:spPr>
          <a:xfrm>
            <a:off x="83975" y="1774000"/>
            <a:ext cx="1931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 puede lograr un S11 menos variable a costas de aumentar su valor.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Se adopta un valor de 1.75mm</a:t>
            </a:r>
            <a:endParaRPr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2" name="Google Shape;432;g10252314288_0_71"/>
          <p:cNvSpPr txBox="1"/>
          <p:nvPr/>
        </p:nvSpPr>
        <p:spPr>
          <a:xfrm>
            <a:off x="3275400" y="4650125"/>
            <a:ext cx="130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milímetro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3" name="Google Shape;433;g10252314288_0_71"/>
          <p:cNvSpPr txBox="1"/>
          <p:nvPr/>
        </p:nvSpPr>
        <p:spPr>
          <a:xfrm>
            <a:off x="6545950" y="4650125"/>
            <a:ext cx="14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.5 milímetros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4" name="Google Shape;434;g10252314288_0_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8561" y="1593600"/>
            <a:ext cx="2774965" cy="287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g10252314288_0_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0539" y="1593600"/>
            <a:ext cx="2673827" cy="287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0252314288_0_82"/>
          <p:cNvSpPr txBox="1"/>
          <p:nvPr>
            <p:ph type="title"/>
          </p:nvPr>
        </p:nvSpPr>
        <p:spPr>
          <a:xfrm>
            <a:off x="1308000" y="19430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Antenas y adaptadores obtenidos - Valores por defecto del programa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441" name="Google Shape;441;g10252314288_0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00" y="1346175"/>
            <a:ext cx="3579133" cy="373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g10252314288_0_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6763" y="2562158"/>
            <a:ext cx="2374838" cy="251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g10252314288_0_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3224" y="1059100"/>
            <a:ext cx="4096226" cy="14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g10252314288_0_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61725" y="2568272"/>
            <a:ext cx="2374825" cy="2508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0252314288_0_95"/>
          <p:cNvSpPr txBox="1"/>
          <p:nvPr>
            <p:ph type="title"/>
          </p:nvPr>
        </p:nvSpPr>
        <p:spPr>
          <a:xfrm>
            <a:off x="1308000" y="19430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Antenas y adaptadores obtenidos - Valores por defecto del programa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450" name="Google Shape;450;g10252314288_0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3126" y="1413285"/>
            <a:ext cx="2948124" cy="314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g10252314288_0_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3651" y="1417075"/>
            <a:ext cx="2948124" cy="314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Objetivo del proyecto</a:t>
            </a:r>
            <a:endParaRPr/>
          </a:p>
        </p:txBody>
      </p:sp>
      <p:sp>
        <p:nvSpPr>
          <p:cNvPr id="241" name="Google Shape;241;p4"/>
          <p:cNvSpPr txBox="1"/>
          <p:nvPr>
            <p:ph idx="1" type="body"/>
          </p:nvPr>
        </p:nvSpPr>
        <p:spPr>
          <a:xfrm>
            <a:off x="4018025" y="1106025"/>
            <a:ext cx="4617900" cy="26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15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Diseñar y simular una antena que trabaje en banda X (8,2 GHz a 12,4 GHz) utilizando software libre.</a:t>
            </a:r>
            <a:endParaRPr sz="15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s" sz="15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Determinar los lóbulos de radiación de la misma. </a:t>
            </a:r>
            <a:endParaRPr sz="15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s" sz="15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Construirla mediante impresión 3D y medir con el VNA obteniendo especificaciones con su incertidumbre. </a:t>
            </a:r>
            <a:endParaRPr sz="15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5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fba8f46966_0_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Programa desarrollado - Visualización de resultados</a:t>
            </a:r>
            <a:endParaRPr/>
          </a:p>
        </p:txBody>
      </p:sp>
      <p:pic>
        <p:nvPicPr>
          <p:cNvPr id="457" name="Google Shape;457;gfba8f46966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2250" y="1229325"/>
            <a:ext cx="2374150" cy="376347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fba8f46966_0_19"/>
          <p:cNvSpPr txBox="1"/>
          <p:nvPr/>
        </p:nvSpPr>
        <p:spPr>
          <a:xfrm>
            <a:off x="682325" y="1428000"/>
            <a:ext cx="5280000" cy="29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AutoNum type="arabicPeriod"/>
            </a:pPr>
            <a:r>
              <a:rPr lang="e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Las imágenes se guardan en formato .jpg y .svg.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AutoNum type="arabicPeriod"/>
            </a:pPr>
            <a:r>
              <a:rPr lang="e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 guardan las variables que definen a la estructura simulada y las estadísticas de OpenEMS.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AutoNum type="arabicPeriod"/>
            </a:pPr>
            <a:r>
              <a:rPr lang="es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En 3D_Outputs/ se guardan los archivos .stl que pueden ser impresos en 3D. También se guardan diagramas de radiación en 3D.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fba8f46966_0_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Problemas y </a:t>
            </a:r>
            <a:r>
              <a:rPr lang="es"/>
              <a:t>obstáculos</a:t>
            </a:r>
            <a:r>
              <a:rPr lang="es"/>
              <a:t> enfrentados</a:t>
            </a:r>
            <a:endParaRPr/>
          </a:p>
        </p:txBody>
      </p:sp>
      <p:sp>
        <p:nvSpPr>
          <p:cNvPr id="464" name="Google Shape;464;gfba8f46966_0_1"/>
          <p:cNvSpPr txBox="1"/>
          <p:nvPr/>
        </p:nvSpPr>
        <p:spPr>
          <a:xfrm>
            <a:off x="1130400" y="1307850"/>
            <a:ext cx="737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fba8f46966_0_1"/>
          <p:cNvSpPr txBox="1"/>
          <p:nvPr/>
        </p:nvSpPr>
        <p:spPr>
          <a:xfrm>
            <a:off x="1266900" y="13078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gfba8f46966_0_1"/>
          <p:cNvSpPr txBox="1"/>
          <p:nvPr>
            <p:ph idx="1" type="body"/>
          </p:nvPr>
        </p:nvSpPr>
        <p:spPr>
          <a:xfrm>
            <a:off x="1999800" y="1307875"/>
            <a:ext cx="58773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Verdana"/>
                <a:ea typeface="Verdana"/>
                <a:cs typeface="Verdana"/>
                <a:sym typeface="Verdana"/>
              </a:rPr>
              <a:t>Aumentar el </a:t>
            </a:r>
            <a:r>
              <a:rPr lang="es" sz="1700">
                <a:latin typeface="Verdana"/>
                <a:ea typeface="Verdana"/>
                <a:cs typeface="Verdana"/>
                <a:sym typeface="Verdana"/>
              </a:rPr>
              <a:t>número</a:t>
            </a:r>
            <a:r>
              <a:rPr lang="es" sz="1700">
                <a:latin typeface="Verdana"/>
                <a:ea typeface="Verdana"/>
                <a:cs typeface="Verdana"/>
                <a:sym typeface="Verdana"/>
              </a:rPr>
              <a:t> de corrugaciones aumenta el tamaño de la antena, por ende la cantidad de celdas y la memoria consumida.</a:t>
            </a:r>
            <a:endParaRPr sz="17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7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67" name="Google Shape;467;gfba8f46966_0_1"/>
          <p:cNvSpPr txBox="1"/>
          <p:nvPr/>
        </p:nvSpPr>
        <p:spPr>
          <a:xfrm>
            <a:off x="1266900" y="22226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gfba8f46966_0_1"/>
          <p:cNvSpPr txBox="1"/>
          <p:nvPr>
            <p:ph idx="1" type="body"/>
          </p:nvPr>
        </p:nvSpPr>
        <p:spPr>
          <a:xfrm>
            <a:off x="1999800" y="2222713"/>
            <a:ext cx="58773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Verdana"/>
                <a:ea typeface="Verdana"/>
                <a:cs typeface="Verdana"/>
                <a:sym typeface="Verdana"/>
              </a:rPr>
              <a:t>Disminuir el tamaño de las celdas a </a:t>
            </a:r>
            <a:r>
              <a:rPr lang="es" sz="1700">
                <a:latin typeface="Verdana"/>
                <a:ea typeface="Verdana"/>
                <a:cs typeface="Verdana"/>
                <a:sym typeface="Verdana"/>
              </a:rPr>
              <a:t>más</a:t>
            </a:r>
            <a:r>
              <a:rPr lang="es" sz="1700">
                <a:latin typeface="Verdana"/>
                <a:ea typeface="Verdana"/>
                <a:cs typeface="Verdana"/>
                <a:sym typeface="Verdana"/>
              </a:rPr>
              <a:t> de 1/40 lambda c no mostró grandes mejoras en los resultados pero si un mayor consumo de memoria.</a:t>
            </a:r>
            <a:endParaRPr sz="17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7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69" name="Google Shape;469;gfba8f46966_0_1"/>
          <p:cNvSpPr txBox="1"/>
          <p:nvPr/>
        </p:nvSpPr>
        <p:spPr>
          <a:xfrm>
            <a:off x="1266900" y="3262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gfba8f46966_0_1"/>
          <p:cNvSpPr txBox="1"/>
          <p:nvPr>
            <p:ph idx="1" type="body"/>
          </p:nvPr>
        </p:nvSpPr>
        <p:spPr>
          <a:xfrm>
            <a:off x="1999800" y="3262463"/>
            <a:ext cx="58773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1700">
                <a:latin typeface="Verdana"/>
                <a:ea typeface="Verdana"/>
                <a:cs typeface="Verdana"/>
                <a:sym typeface="Verdana"/>
              </a:rPr>
              <a:t>OpenEMS no es un programa pensado para simulaciones en barrido.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Referencias</a:t>
            </a:r>
            <a:endParaRPr/>
          </a:p>
        </p:txBody>
      </p:sp>
      <p:sp>
        <p:nvSpPr>
          <p:cNvPr id="476" name="Google Shape;476;p31"/>
          <p:cNvSpPr txBox="1"/>
          <p:nvPr/>
        </p:nvSpPr>
        <p:spPr>
          <a:xfrm>
            <a:off x="3591825" y="2571500"/>
            <a:ext cx="49566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77" name="Google Shape;477;p31"/>
          <p:cNvSpPr txBox="1"/>
          <p:nvPr>
            <p:ph idx="4294967295" type="title"/>
          </p:nvPr>
        </p:nvSpPr>
        <p:spPr>
          <a:xfrm>
            <a:off x="277100" y="1261650"/>
            <a:ext cx="8187300" cy="3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s" sz="1600">
                <a:latin typeface="Arial"/>
                <a:ea typeface="Arial"/>
                <a:cs typeface="Arial"/>
                <a:sym typeface="Arial"/>
              </a:rPr>
              <a:t>Antenna Theory Analysis and Design - C.A.Balanis.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s" sz="1600">
                <a:latin typeface="Arial"/>
                <a:ea typeface="Arial"/>
                <a:cs typeface="Arial"/>
                <a:sym typeface="Arial"/>
              </a:rPr>
              <a:t>Practical Antenna Handbook - Joseph J. Carr, George W. Hippiesley.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s" sz="1600">
                <a:latin typeface="Arial"/>
                <a:ea typeface="Arial"/>
                <a:cs typeface="Arial"/>
                <a:sym typeface="Arial"/>
              </a:rPr>
              <a:t>An Aperture-Matched Horn Design - Walter D. Burnside, C. W. Chuang.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s" sz="1600">
                <a:latin typeface="Arial"/>
                <a:ea typeface="Arial"/>
                <a:cs typeface="Arial"/>
                <a:sym typeface="Arial"/>
              </a:rPr>
              <a:t>Antena Horn para operación en Banda  Ancha - Criollo Velasquez Edgar H.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s" sz="1600">
                <a:latin typeface="Arial"/>
                <a:ea typeface="Arial"/>
                <a:cs typeface="Arial"/>
                <a:sym typeface="Arial"/>
              </a:rPr>
              <a:t>Dual-Polarization and Low-Sidelobe Corrugated Rectangular Horn Antennas for Outdoor RCS Measurement - Changying Wu, Congxiang Li, Chufeng Hu and Yevhen Yashchyshyn.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s" sz="1600">
                <a:highlight>
                  <a:srgbClr val="0D1117"/>
                </a:highlight>
                <a:latin typeface="Arial"/>
                <a:ea typeface="Arial"/>
                <a:cs typeface="Arial"/>
                <a:sym typeface="Arial"/>
              </a:rPr>
              <a:t>Design of Corrugated Horns: A Primer - Christophe Granet and Graeme L. James.</a:t>
            </a:r>
            <a:endParaRPr sz="1600">
              <a:highlight>
                <a:srgbClr val="0D1117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s" sz="1600">
                <a:highlight>
                  <a:srgbClr val="0D1117"/>
                </a:highlight>
                <a:latin typeface="Arial"/>
                <a:ea typeface="Arial"/>
                <a:cs typeface="Arial"/>
                <a:sym typeface="Arial"/>
              </a:rPr>
              <a:t>Antenna Designer’s Notebook</a:t>
            </a:r>
            <a:endParaRPr sz="1600">
              <a:highlight>
                <a:srgbClr val="0D1117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s" sz="1600">
                <a:highlight>
                  <a:srgbClr val="0D1117"/>
                </a:highlight>
                <a:latin typeface="Arial"/>
                <a:ea typeface="Arial"/>
                <a:cs typeface="Arial"/>
                <a:sym typeface="Arial"/>
              </a:rPr>
              <a:t>Corrugated Horn Antenna Tutorial for openEMS </a:t>
            </a:r>
            <a:endParaRPr sz="1600">
              <a:highlight>
                <a:srgbClr val="0D1117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2"/>
          <p:cNvSpPr txBox="1"/>
          <p:nvPr>
            <p:ph type="title"/>
          </p:nvPr>
        </p:nvSpPr>
        <p:spPr>
          <a:xfrm>
            <a:off x="669150" y="1551050"/>
            <a:ext cx="78057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i="1" lang="es" sz="3900"/>
              <a:t>¡Gracias por la atención!</a:t>
            </a:r>
            <a:endParaRPr i="1" sz="39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3"/>
          <p:cNvSpPr txBox="1"/>
          <p:nvPr>
            <p:ph idx="1" type="body"/>
          </p:nvPr>
        </p:nvSpPr>
        <p:spPr>
          <a:xfrm>
            <a:off x="2650350" y="1756650"/>
            <a:ext cx="3843300" cy="16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i="1" lang="es" sz="4200">
                <a:latin typeface="Arial"/>
                <a:ea typeface="Arial"/>
                <a:cs typeface="Arial"/>
                <a:sym typeface="Arial"/>
              </a:rPr>
              <a:t>¿Preguntas?</a:t>
            </a:r>
            <a:endParaRPr i="1" sz="4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"/>
          <p:cNvSpPr txBox="1"/>
          <p:nvPr>
            <p:ph type="title"/>
          </p:nvPr>
        </p:nvSpPr>
        <p:spPr>
          <a:xfrm>
            <a:off x="1286775" y="412500"/>
            <a:ext cx="56097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400"/>
              <a:buNone/>
            </a:pPr>
            <a:r>
              <a:rPr lang="es"/>
              <a:t>Requerimientos técnicos</a:t>
            </a:r>
            <a:endParaRPr/>
          </a:p>
        </p:txBody>
      </p:sp>
      <p:sp>
        <p:nvSpPr>
          <p:cNvPr id="247" name="Google Shape;247;p9"/>
          <p:cNvSpPr txBox="1"/>
          <p:nvPr>
            <p:ph idx="1" type="body"/>
          </p:nvPr>
        </p:nvSpPr>
        <p:spPr>
          <a:xfrm>
            <a:off x="976825" y="1322625"/>
            <a:ext cx="6388200" cy="37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➢"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Diseñar una antena que presente una importante reducción del S11 para la frecuencia de interés, que al ser banda X está entre 8.2 GHz a 12.4 GHz. 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➢"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Debe presentar la menor cantidad de lóbulos de radiación secundarios que sea posible, al menos con una supresión de 30 dB.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➢"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Conexión mediante conector tipo N.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➢"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Determinar la correlación entre las medidas de la antena y la ganancia respecto a una fuente isotrópica (</a:t>
            </a:r>
            <a:r>
              <a:rPr lang="es">
                <a:latin typeface="Montserrat"/>
                <a:ea typeface="Montserrat"/>
                <a:cs typeface="Montserrat"/>
                <a:sym typeface="Montserrat"/>
              </a:rPr>
              <a:t>Lograr ganancia ≥ 20dBi)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➢"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Fabricar la antena mediante impresión en 3D (PLA o ABS) y probar distintos métodos de metalización para su prueba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➢"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Medición mediante VNA de los distintos parámetros de la antena fabricada.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Estado hasta el primer cuatrimestre - Perfil Aperture-Matched (CST Studio)</a:t>
            </a:r>
            <a:endParaRPr/>
          </a:p>
        </p:txBody>
      </p:sp>
      <p:sp>
        <p:nvSpPr>
          <p:cNvPr id="253" name="Google Shape;253;p22"/>
          <p:cNvSpPr txBox="1"/>
          <p:nvPr/>
        </p:nvSpPr>
        <p:spPr>
          <a:xfrm>
            <a:off x="3591825" y="2571500"/>
            <a:ext cx="49566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54" name="Google Shape;254;p22"/>
          <p:cNvPicPr preferRelativeResize="0"/>
          <p:nvPr/>
        </p:nvPicPr>
        <p:blipFill rotWithShape="1">
          <a:blip r:embed="rId3">
            <a:alphaModFix/>
          </a:blip>
          <a:srcRect b="0" l="32451" r="32002" t="0"/>
          <a:stretch/>
        </p:blipFill>
        <p:spPr>
          <a:xfrm>
            <a:off x="6039876" y="2440375"/>
            <a:ext cx="2508548" cy="2539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2"/>
          <p:cNvPicPr preferRelativeResize="0"/>
          <p:nvPr/>
        </p:nvPicPr>
        <p:blipFill rotWithShape="1">
          <a:blip r:embed="rId4">
            <a:alphaModFix/>
          </a:blip>
          <a:srcRect b="0" l="31791" r="32661" t="0"/>
          <a:stretch/>
        </p:blipFill>
        <p:spPr>
          <a:xfrm>
            <a:off x="662250" y="2440385"/>
            <a:ext cx="2508548" cy="2539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2"/>
          <p:cNvPicPr preferRelativeResize="0"/>
          <p:nvPr/>
        </p:nvPicPr>
        <p:blipFill rotWithShape="1">
          <a:blip r:embed="rId5">
            <a:alphaModFix/>
          </a:blip>
          <a:srcRect b="0" l="31248" r="31493" t="0"/>
          <a:stretch/>
        </p:blipFill>
        <p:spPr>
          <a:xfrm>
            <a:off x="3560450" y="1562688"/>
            <a:ext cx="2089775" cy="201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Estado hasta el primer cuatrimestre - Perfil Aperture-Matched (CST Studio)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262" name="Google Shape;262;p24"/>
          <p:cNvSpPr txBox="1"/>
          <p:nvPr/>
        </p:nvSpPr>
        <p:spPr>
          <a:xfrm>
            <a:off x="3591825" y="2571500"/>
            <a:ext cx="49566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63" name="Google Shape;26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351" y="2959025"/>
            <a:ext cx="5290725" cy="201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3788" y="1307838"/>
            <a:ext cx="5494002" cy="223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Estado hasta el primer cuatrimestre - Perfil Aperture-Matched (OpenEMS)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70" name="Google Shape;27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9625" y="1307850"/>
            <a:ext cx="5402253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Estado hasta el primer cuatrimestre - Perfil Aperture-Matched (CST Studio)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276" name="Google Shape;27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8688" y="1350263"/>
            <a:ext cx="5456526" cy="294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7"/>
          <p:cNvSpPr txBox="1"/>
          <p:nvPr/>
        </p:nvSpPr>
        <p:spPr>
          <a:xfrm>
            <a:off x="2173950" y="4342625"/>
            <a:ext cx="5286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Practical Antenna Handbook - Joseph J. Carr, George W. Hippisley p480</a:t>
            </a:r>
            <a:endParaRPr b="0"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Programa desarrollado</a:t>
            </a:r>
            <a:endParaRPr/>
          </a:p>
        </p:txBody>
      </p:sp>
      <p:sp>
        <p:nvSpPr>
          <p:cNvPr id="283" name="Google Shape;283;p3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s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i="0" sz="13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p3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s" sz="1600">
                <a:latin typeface="Montserrat"/>
                <a:ea typeface="Montserrat"/>
                <a:cs typeface="Montserrat"/>
                <a:sym typeface="Montserrat"/>
              </a:rPr>
              <a:t>Simular antenas y adaptadores de coaxial a guía de onda.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" name="Google Shape;285;p3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s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i="0" sz="13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3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1600">
                <a:latin typeface="Montserrat"/>
                <a:ea typeface="Montserrat"/>
                <a:cs typeface="Montserrat"/>
                <a:sym typeface="Montserrat"/>
              </a:rPr>
              <a:t>Realizar las simulaciones en forma de barrido de parámetros de manera automática.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p3"/>
          <p:cNvSpPr txBox="1"/>
          <p:nvPr/>
        </p:nvSpPr>
        <p:spPr>
          <a:xfrm>
            <a:off x="1266900" y="35733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s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i="0" sz="13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8" name="Google Shape;288;p3"/>
          <p:cNvSpPr txBox="1"/>
          <p:nvPr>
            <p:ph idx="1" type="body"/>
          </p:nvPr>
        </p:nvSpPr>
        <p:spPr>
          <a:xfrm>
            <a:off x="1999800" y="3573413"/>
            <a:ext cx="58773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" sz="1600">
                <a:latin typeface="Montserrat"/>
                <a:ea typeface="Montserrat"/>
                <a:cs typeface="Montserrat"/>
                <a:sym typeface="Montserrat"/>
              </a:rPr>
              <a:t>Almacenar los resultados de las simulaciones en formato de </a:t>
            </a:r>
            <a:r>
              <a:rPr lang="es" sz="1600">
                <a:latin typeface="Montserrat"/>
                <a:ea typeface="Montserrat"/>
                <a:cs typeface="Montserrat"/>
                <a:sym typeface="Montserrat"/>
              </a:rPr>
              <a:t>imágenes</a:t>
            </a:r>
            <a:r>
              <a:rPr lang="es" sz="1600">
                <a:latin typeface="Montserrat"/>
                <a:ea typeface="Montserrat"/>
                <a:cs typeface="Montserrat"/>
                <a:sym typeface="Montserrat"/>
              </a:rPr>
              <a:t> y 3D.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